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62" r:id="rId2"/>
    <p:sldId id="282" r:id="rId3"/>
    <p:sldId id="285" r:id="rId4"/>
    <p:sldId id="286" r:id="rId5"/>
    <p:sldId id="284" r:id="rId6"/>
    <p:sldId id="294" r:id="rId7"/>
    <p:sldId id="292" r:id="rId8"/>
    <p:sldId id="293" r:id="rId9"/>
    <p:sldId id="281" r:id="rId10"/>
    <p:sldId id="265" r:id="rId11"/>
    <p:sldId id="305" r:id="rId12"/>
    <p:sldId id="307" r:id="rId13"/>
    <p:sldId id="306" r:id="rId14"/>
    <p:sldId id="295" r:id="rId15"/>
    <p:sldId id="308" r:id="rId16"/>
    <p:sldId id="296" r:id="rId17"/>
    <p:sldId id="298" r:id="rId18"/>
    <p:sldId id="299" r:id="rId19"/>
    <p:sldId id="301" r:id="rId20"/>
    <p:sldId id="302" r:id="rId21"/>
    <p:sldId id="300" r:id="rId22"/>
    <p:sldId id="310" r:id="rId23"/>
    <p:sldId id="304" r:id="rId24"/>
    <p:sldId id="309" r:id="rId25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  <p15:guide id="3" pos="5400" userDrawn="1">
          <p15:clr>
            <a:srgbClr val="A4A3A4"/>
          </p15:clr>
        </p15:guide>
        <p15:guide id="4" pos="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." initials="." lastIdx="1" clrIdx="0">
    <p:extLst>
      <p:ext uri="{19B8F6BF-5375-455C-9EA6-DF929625EA0E}">
        <p15:presenceInfo xmlns:p15="http://schemas.microsoft.com/office/powerpoint/2012/main" userId=".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1C"/>
    <a:srgbClr val="CC0000"/>
    <a:srgbClr val="035C92"/>
    <a:srgbClr val="044871"/>
    <a:srgbClr val="636466"/>
    <a:srgbClr val="505153"/>
    <a:srgbClr val="792205"/>
    <a:srgbClr val="940010"/>
    <a:srgbClr val="380221"/>
    <a:srgbClr val="063C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92" autoAdjust="0"/>
    <p:restoredTop sz="95170" autoAdjust="0"/>
  </p:normalViewPr>
  <p:slideViewPr>
    <p:cSldViewPr snapToGrid="0" showGuides="1">
      <p:cViewPr varScale="1">
        <p:scale>
          <a:sx n="120" d="100"/>
          <a:sy n="120" d="100"/>
        </p:scale>
        <p:origin x="768" y="62"/>
      </p:cViewPr>
      <p:guideLst>
        <p:guide orient="horz"/>
        <p:guide/>
        <p:guide pos="5400"/>
        <p:guide pos="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AAEA3F34-D608-9B45-9515-8294AFD5FCED}" type="datetimeFigureOut">
              <a:rPr lang="en-US"/>
              <a:pPr>
                <a:defRPr/>
              </a:pPr>
              <a:t>5/2/2022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7E336447-6DB0-0540-9ABE-EC13206E9C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494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B12C7F38-5E21-E34B-9E19-C845B34FFFAE}" type="datetimeFigureOut">
              <a:rPr lang="en-US"/>
              <a:pPr>
                <a:defRPr/>
              </a:pPr>
              <a:t>5/2/2022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9953C0A-3EDA-BF4A-885C-A67518CE7F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732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87479A-21F5-2F4D-AEAF-44CFA22AE935}"/>
              </a:ext>
            </a:extLst>
          </p:cNvPr>
          <p:cNvCxnSpPr/>
          <p:nvPr userDrawn="1"/>
        </p:nvCxnSpPr>
        <p:spPr>
          <a:xfrm>
            <a:off x="457200" y="4129361"/>
            <a:ext cx="262550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A4AFC2CF-5CDE-6042-A6BC-C70269AC70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116000"/>
            <a:ext cx="3975811" cy="2923044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0FF7F60-504E-984A-834C-1558EDE9146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4257612"/>
            <a:ext cx="3975811" cy="524993"/>
          </a:xfrm>
        </p:spPr>
        <p:txBody>
          <a:bodyPr lIns="0" rIns="0" rtlCol="0">
            <a:normAutofit/>
          </a:bodyPr>
          <a:lstStyle>
            <a:lvl1pPr marL="0" indent="0">
              <a:buNone/>
              <a:defRPr lang="en-US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subtitle style.</a:t>
            </a:r>
          </a:p>
        </p:txBody>
      </p:sp>
    </p:spTree>
    <p:extLst>
      <p:ext uri="{BB962C8B-B14F-4D97-AF65-F5344CB8AC3E}">
        <p14:creationId xmlns:p14="http://schemas.microsoft.com/office/powerpoint/2010/main" val="3178861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F1D769-D350-D34E-B689-D678CD9A3908}"/>
              </a:ext>
            </a:extLst>
          </p:cNvPr>
          <p:cNvCxnSpPr/>
          <p:nvPr userDrawn="1"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4DFCCAD-9DDE-4B4D-8EE9-C83FB084C98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7ED5BDA-5FB4-E14A-87ED-6167A7AFAF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957943"/>
            <a:ext cx="5463538" cy="2530478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3950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- Title Only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 userDrawn="1"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9302AA-1B41-004D-93AD-4F7A5464B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48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- Title and Bullets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A759EA-69A7-3C42-A381-6F2D45DC2B9F}"/>
              </a:ext>
            </a:extLst>
          </p:cNvPr>
          <p:cNvCxnSpPr/>
          <p:nvPr userDrawn="1"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201FDF4-CCC7-CC4F-BEFC-79B0F3A34F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468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xt - Blank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8BB49DB-D03E-D940-996F-EA05C24442EA}"/>
              </a:ext>
            </a:extLst>
          </p:cNvPr>
          <p:cNvCxnSpPr/>
          <p:nvPr userDrawn="1"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19AE407-E17D-DE44-AF19-C0490E55993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660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 Art Of Cybersecurity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D23A6B2-FAA5-2F44-8EC5-CFEBDC164008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D0C49D-D039-8840-98A6-B2B367A7F4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73" y="1286977"/>
            <a:ext cx="8444654" cy="275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07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73088" y="206375"/>
            <a:ext cx="80041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73088" y="898525"/>
            <a:ext cx="8004175" cy="369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29" r:id="rId2"/>
    <p:sldLayoutId id="2147483848" r:id="rId3"/>
    <p:sldLayoutId id="2147483849" r:id="rId4"/>
    <p:sldLayoutId id="2147483837" r:id="rId5"/>
    <p:sldLayoutId id="2147483839" r:id="rId6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600" kern="1200">
          <a:solidFill>
            <a:schemeClr val="tx2"/>
          </a:solidFill>
          <a:latin typeface="Calibri"/>
          <a:ea typeface="ＭＳ Ｐゴシック" charset="-128"/>
          <a:cs typeface="Calibri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•"/>
        <a:defRPr sz="32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–"/>
        <a:defRPr sz="28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•"/>
        <a:defRPr sz="24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–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»"/>
        <a:defRPr kern="1200"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ingChuan-Chen/mdlpdisc/tree/master/mdlpdisc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cython.readthedocs.io/en/latest/src/userguide/wrapping_CPlusPlus.html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ingChuan-Chen/mdlpdisc/blob/master/mdlpdisc/setup.py" TargetMode="Externa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ChingChuan-Chen/mdlpdisc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rustpython.github.io/demo/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636F2-0E12-FD42-877A-F511FA66BD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116000"/>
            <a:ext cx="4869180" cy="2923044"/>
          </a:xfrm>
        </p:spPr>
        <p:txBody>
          <a:bodyPr/>
          <a:lstStyle/>
          <a:p>
            <a:r>
              <a:rPr lang="en-US" dirty="0"/>
              <a:t>Even Though</a:t>
            </a:r>
            <a:br>
              <a:rPr lang="en-US" dirty="0"/>
            </a:br>
            <a:r>
              <a:rPr lang="en-US" dirty="0"/>
              <a:t>Python is Slow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61E67-4F23-6D4E-94DB-31C00E1DA2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Ching-</a:t>
            </a:r>
            <a:r>
              <a:rPr lang="en-US" dirty="0" err="1"/>
              <a:t>Chuan</a:t>
            </a:r>
            <a:r>
              <a:rPr lang="en-US" dirty="0"/>
              <a:t> Chen</a:t>
            </a:r>
          </a:p>
        </p:txBody>
      </p:sp>
    </p:spTree>
    <p:extLst>
      <p:ext uri="{BB962C8B-B14F-4D97-AF65-F5344CB8AC3E}">
        <p14:creationId xmlns:p14="http://schemas.microsoft.com/office/powerpoint/2010/main" val="3543883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874C3-9D41-184A-A188-8CD399071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Pronunciation of </a:t>
            </a:r>
            <a:r>
              <a:rPr lang="en-US" dirty="0" err="1"/>
              <a:t>Cython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A6630-F706-454B-A97B-083DC8685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327784"/>
            <a:ext cx="8198379" cy="2719287"/>
          </a:xfrm>
        </p:spPr>
        <p:txBody>
          <a:bodyPr/>
          <a:lstStyle/>
          <a:p>
            <a:r>
              <a:rPr lang="en-US" dirty="0" err="1"/>
              <a:t>Wanna</a:t>
            </a:r>
            <a:r>
              <a:rPr lang="en-US" dirty="0"/>
              <a:t> learn </a:t>
            </a:r>
            <a:r>
              <a:rPr lang="en-US" dirty="0" err="1"/>
              <a:t>Cython</a:t>
            </a:r>
            <a:r>
              <a:rPr lang="en-US" dirty="0"/>
              <a:t>, pronounce correctly first</a:t>
            </a:r>
          </a:p>
        </p:txBody>
      </p:sp>
      <p:pic>
        <p:nvPicPr>
          <p:cNvPr id="4" name="0afc9ca22ae645dbbd4d0a5998f74ca4.mp3">
            <a:hlinkClick r:id="" action="ppaction://media"/>
            <a:extLst>
              <a:ext uri="{FF2B5EF4-FFF2-40B4-BE49-F238E27FC236}">
                <a16:creationId xmlns:a16="http://schemas.microsoft.com/office/drawing/2014/main" id="{BBDA01C6-E03E-E544-B9E9-0561B1FD3A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30600" y="2446872"/>
            <a:ext cx="1600199" cy="160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5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0D5AB-AD74-4558-AE51-F70142132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Describe </a:t>
            </a:r>
            <a:r>
              <a:rPr lang="en-US" altLang="zh-TW" dirty="0" err="1"/>
              <a:t>Cython</a:t>
            </a:r>
            <a:r>
              <a:rPr lang="en-US" altLang="zh-TW" dirty="0"/>
              <a:t> in One Sentence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968E5-2DDC-4788-AF10-47CF13806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Cython</a:t>
            </a:r>
            <a:r>
              <a:rPr lang="en-US" dirty="0"/>
              <a:t> = Python with the static type</a:t>
            </a:r>
          </a:p>
          <a:p>
            <a:endParaRPr lang="en-US" dirty="0"/>
          </a:p>
          <a:p>
            <a:r>
              <a:rPr lang="en-US" dirty="0" err="1"/>
              <a:t>Cython</a:t>
            </a:r>
            <a:r>
              <a:rPr lang="en-US" dirty="0"/>
              <a:t> = Python which is able to be complied</a:t>
            </a:r>
          </a:p>
          <a:p>
            <a:endParaRPr lang="en-US" dirty="0"/>
          </a:p>
          <a:p>
            <a:r>
              <a:rPr lang="en-US" dirty="0" err="1"/>
              <a:t>Cython</a:t>
            </a:r>
            <a:r>
              <a:rPr lang="en-US" dirty="0"/>
              <a:t> = Write C with Python syntax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240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12FF9-2D15-4A33-B1F3-6DE802627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Cython</a:t>
            </a:r>
            <a:r>
              <a:rPr lang="en-US" dirty="0"/>
              <a:t>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D09EF-1FC7-4100-9AC4-09550CADD7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.pyx = </a:t>
            </a:r>
            <a:r>
              <a:rPr lang="en-US" dirty="0" err="1"/>
              <a:t>Cython</a:t>
            </a:r>
            <a:r>
              <a:rPr lang="en-US" dirty="0"/>
              <a:t> file </a:t>
            </a:r>
            <a:r>
              <a:rPr lang="en-US" dirty="0" err="1"/>
              <a:t>extention</a:t>
            </a:r>
            <a:endParaRPr lang="en-US" dirty="0"/>
          </a:p>
          <a:p>
            <a:r>
              <a:rPr lang="en-US" dirty="0"/>
              <a:t>.</a:t>
            </a:r>
            <a:r>
              <a:rPr lang="en-US" dirty="0" err="1"/>
              <a:t>pxd</a:t>
            </a:r>
            <a:r>
              <a:rPr lang="en-US" dirty="0"/>
              <a:t> = The header file in </a:t>
            </a:r>
            <a:r>
              <a:rPr lang="en-US" dirty="0" err="1"/>
              <a:t>Cython</a:t>
            </a:r>
            <a:r>
              <a:rPr lang="en-US" dirty="0"/>
              <a:t> like .h in C</a:t>
            </a:r>
          </a:p>
          <a:p>
            <a:endParaRPr lang="en-US" dirty="0"/>
          </a:p>
          <a:p>
            <a:r>
              <a:rPr lang="en-US" dirty="0"/>
              <a:t>See example</a:t>
            </a:r>
          </a:p>
          <a:p>
            <a:pPr lvl="1"/>
            <a:r>
              <a:rPr lang="en-US" altLang="zh-TW" dirty="0" err="1">
                <a:hlinkClick r:id="rId2"/>
              </a:rPr>
              <a:t>mdlpdisc</a:t>
            </a:r>
            <a:r>
              <a:rPr lang="en-US" altLang="zh-TW" dirty="0">
                <a:hlinkClick r:id="rId2"/>
              </a:rPr>
              <a:t>/</a:t>
            </a:r>
            <a:r>
              <a:rPr lang="en-US" altLang="zh-TW" dirty="0" err="1">
                <a:hlinkClick r:id="rId2"/>
              </a:rPr>
              <a:t>mdlpdisc</a:t>
            </a:r>
            <a:r>
              <a:rPr lang="en-US" altLang="zh-TW" dirty="0">
                <a:hlinkClick r:id="rId2"/>
              </a:rPr>
              <a:t> at master · </a:t>
            </a:r>
            <a:r>
              <a:rPr lang="en-US" altLang="zh-TW" dirty="0" err="1">
                <a:hlinkClick r:id="rId2"/>
              </a:rPr>
              <a:t>ChingChuan</a:t>
            </a:r>
            <a:r>
              <a:rPr lang="en-US" altLang="zh-TW" dirty="0">
                <a:hlinkClick r:id="rId2"/>
              </a:rPr>
              <a:t>-Chen/</a:t>
            </a:r>
            <a:r>
              <a:rPr lang="en-US" altLang="zh-TW" dirty="0" err="1">
                <a:hlinkClick r:id="rId2"/>
              </a:rPr>
              <a:t>mdlpdisc</a:t>
            </a:r>
            <a:r>
              <a:rPr lang="en-US" altLang="zh-TW" dirty="0">
                <a:hlinkClick r:id="rId2"/>
              </a:rPr>
              <a:t> (github.com)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597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FC47A-4F07-4A12-95F3-893DDB9FE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Cython</a:t>
            </a:r>
            <a:r>
              <a:rPr lang="en-US" dirty="0"/>
              <a:t> Syntax – </a:t>
            </a:r>
            <a:r>
              <a:rPr lang="en-US" sz="3600" dirty="0"/>
              <a:t>Variable Declaration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3E03F-FA3A-44BE-A094-AF242EBB9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Without type</a:t>
            </a:r>
          </a:p>
          <a:p>
            <a:pPr lvl="1"/>
            <a:r>
              <a:rPr lang="en-US" sz="2000" dirty="0"/>
              <a:t>n = 0</a:t>
            </a:r>
          </a:p>
          <a:p>
            <a:r>
              <a:rPr lang="en-US" sz="2000" dirty="0"/>
              <a:t>With type</a:t>
            </a:r>
          </a:p>
          <a:p>
            <a:pPr lvl="1"/>
            <a:r>
              <a:rPr lang="en-US" sz="2000" dirty="0" err="1"/>
              <a:t>cdef</a:t>
            </a:r>
            <a:r>
              <a:rPr lang="en-US" sz="2000" dirty="0"/>
              <a:t> int n = 0 / </a:t>
            </a:r>
            <a:r>
              <a:rPr lang="en-US" sz="2000" dirty="0" err="1"/>
              <a:t>cdef</a:t>
            </a:r>
            <a:r>
              <a:rPr lang="en-US" sz="2000" dirty="0"/>
              <a:t> int n</a:t>
            </a:r>
          </a:p>
          <a:p>
            <a:r>
              <a:rPr lang="en-US" sz="2000" dirty="0"/>
              <a:t>With </a:t>
            </a:r>
            <a:r>
              <a:rPr lang="en-US" sz="2000" dirty="0" err="1"/>
              <a:t>numpy</a:t>
            </a:r>
            <a:r>
              <a:rPr lang="en-US" sz="2000" dirty="0"/>
              <a:t> type</a:t>
            </a:r>
          </a:p>
          <a:p>
            <a:pPr lvl="1"/>
            <a:r>
              <a:rPr lang="en-US" sz="2000" dirty="0" err="1"/>
              <a:t>cimport</a:t>
            </a:r>
            <a:r>
              <a:rPr lang="en-US" sz="2000" dirty="0"/>
              <a:t> </a:t>
            </a:r>
            <a:r>
              <a:rPr lang="en-US" sz="2000" dirty="0" err="1"/>
              <a:t>numpy</a:t>
            </a:r>
            <a:r>
              <a:rPr lang="en-US" sz="2000" dirty="0"/>
              <a:t> as np</a:t>
            </a:r>
          </a:p>
          <a:p>
            <a:pPr lvl="1"/>
            <a:r>
              <a:rPr lang="en-US" sz="2000" dirty="0" err="1"/>
              <a:t>cdef</a:t>
            </a:r>
            <a:r>
              <a:rPr lang="en-US" sz="2000" dirty="0"/>
              <a:t> np.int n = 0</a:t>
            </a:r>
          </a:p>
          <a:p>
            <a:pPr lvl="1"/>
            <a:r>
              <a:rPr lang="en-US" sz="2000" dirty="0" err="1"/>
              <a:t>cdef</a:t>
            </a:r>
            <a:r>
              <a:rPr lang="en-US" sz="2000" dirty="0"/>
              <a:t> </a:t>
            </a:r>
            <a:r>
              <a:rPr lang="en-US" sz="2000" dirty="0" err="1"/>
              <a:t>np.ndarray</a:t>
            </a:r>
            <a:r>
              <a:rPr lang="en-US" sz="2000" dirty="0"/>
              <a:t> x = </a:t>
            </a:r>
            <a:r>
              <a:rPr lang="en-US" sz="2000" dirty="0" err="1"/>
              <a:t>np.zeros</a:t>
            </a:r>
            <a:r>
              <a:rPr lang="en-US" sz="2000" dirty="0"/>
              <a:t>([5, 4], </a:t>
            </a:r>
            <a:r>
              <a:rPr lang="en-US" sz="2000" dirty="0" err="1"/>
              <a:t>dtype</a:t>
            </a:r>
            <a:r>
              <a:rPr lang="en-US" sz="2000" dirty="0"/>
              <a:t>=np.int)</a:t>
            </a:r>
          </a:p>
          <a:p>
            <a:pPr lvl="1"/>
            <a:r>
              <a:rPr lang="en-US" sz="2000" dirty="0" err="1"/>
              <a:t>cdef</a:t>
            </a:r>
            <a:r>
              <a:rPr lang="en-US" sz="2000" dirty="0"/>
              <a:t> </a:t>
            </a:r>
            <a:r>
              <a:rPr lang="en-US" sz="2000" dirty="0" err="1"/>
              <a:t>np.ndarray</a:t>
            </a:r>
            <a:r>
              <a:rPr lang="en-US" sz="2000" dirty="0"/>
              <a:t>[</a:t>
            </a:r>
            <a:r>
              <a:rPr lang="en-US" sz="2000" dirty="0" err="1"/>
              <a:t>np.int_t</a:t>
            </a:r>
            <a:r>
              <a:rPr lang="en-US" sz="2000" dirty="0"/>
              <a:t>, </a:t>
            </a:r>
            <a:r>
              <a:rPr lang="en-US" sz="2000" dirty="0" err="1"/>
              <a:t>ndim</a:t>
            </a:r>
            <a:r>
              <a:rPr lang="en-US" sz="2000" dirty="0"/>
              <a:t>=2] x = </a:t>
            </a:r>
            <a:r>
              <a:rPr lang="en-US" sz="2000" dirty="0" err="1"/>
              <a:t>np.zeros</a:t>
            </a:r>
            <a:r>
              <a:rPr lang="en-US" sz="2000" dirty="0"/>
              <a:t>([5, 4], </a:t>
            </a:r>
            <a:r>
              <a:rPr lang="en-US" sz="2000" dirty="0" err="1"/>
              <a:t>dtype</a:t>
            </a:r>
            <a:r>
              <a:rPr lang="en-US" sz="2000" dirty="0"/>
              <a:t>=np.int)</a:t>
            </a:r>
          </a:p>
        </p:txBody>
      </p:sp>
    </p:spTree>
    <p:extLst>
      <p:ext uri="{BB962C8B-B14F-4D97-AF65-F5344CB8AC3E}">
        <p14:creationId xmlns:p14="http://schemas.microsoft.com/office/powerpoint/2010/main" val="289616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EE970-9645-414D-8BC0-303121D23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Cython</a:t>
            </a:r>
            <a:r>
              <a:rPr lang="en-US" dirty="0"/>
              <a:t> Syntax – Function </a:t>
            </a:r>
            <a:r>
              <a:rPr lang="en-US" sz="3600" dirty="0"/>
              <a:t>Declaration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529D1-8EF7-BF4D-9F9D-593C4581E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def</a:t>
            </a:r>
          </a:p>
          <a:p>
            <a:pPr lvl="1"/>
            <a:r>
              <a:rPr lang="en-US" sz="2400" dirty="0"/>
              <a:t>Regular Python function which is only able to be called by Python</a:t>
            </a:r>
          </a:p>
          <a:p>
            <a:r>
              <a:rPr lang="en-US" sz="2800" dirty="0" err="1"/>
              <a:t>cdef</a:t>
            </a:r>
            <a:endParaRPr lang="en-US" sz="2800" dirty="0"/>
          </a:p>
          <a:p>
            <a:pPr lvl="1"/>
            <a:r>
              <a:rPr lang="en-US" sz="2400" dirty="0"/>
              <a:t>Regular </a:t>
            </a:r>
            <a:r>
              <a:rPr lang="en-US" sz="2400" dirty="0" err="1"/>
              <a:t>Cython</a:t>
            </a:r>
            <a:r>
              <a:rPr lang="en-US" sz="2400" dirty="0"/>
              <a:t> function which is only able to be called by </a:t>
            </a:r>
            <a:r>
              <a:rPr lang="en-US" sz="2400" dirty="0" err="1"/>
              <a:t>Cython</a:t>
            </a:r>
            <a:endParaRPr lang="en-US" sz="2400" dirty="0"/>
          </a:p>
          <a:p>
            <a:r>
              <a:rPr lang="en-US" altLang="zh-TW" sz="2800" dirty="0" err="1"/>
              <a:t>c</a:t>
            </a:r>
            <a:r>
              <a:rPr lang="en-US" sz="2800" dirty="0" err="1"/>
              <a:t>pdef</a:t>
            </a:r>
            <a:endParaRPr lang="en-US" sz="2800" dirty="0"/>
          </a:p>
          <a:p>
            <a:pPr lvl="1"/>
            <a:r>
              <a:rPr lang="en-US" sz="2400" dirty="0"/>
              <a:t>It’s able to be called by Python and </a:t>
            </a:r>
            <a:r>
              <a:rPr lang="en-US" sz="2400" dirty="0" err="1"/>
              <a:t>Cython</a:t>
            </a:r>
            <a:endParaRPr lang="en-US" sz="24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70063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FD71D-903F-4DB0-93D7-5AD6E182E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Type Conversion Between Python and </a:t>
            </a:r>
            <a:r>
              <a:rPr lang="en-US" sz="3200" dirty="0" err="1"/>
              <a:t>Cython</a:t>
            </a:r>
            <a:endParaRPr lang="en-US" sz="3200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97374F7-CC36-449E-990D-A5EA41CC18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753626"/>
              </p:ext>
            </p:extLst>
          </p:nvPr>
        </p:nvGraphicFramePr>
        <p:xfrm>
          <a:off x="495182" y="897434"/>
          <a:ext cx="8075730" cy="32359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863862">
                  <a:extLst>
                    <a:ext uri="{9D8B030D-6E8A-4147-A177-3AD203B41FA5}">
                      <a16:colId xmlns:a16="http://schemas.microsoft.com/office/drawing/2014/main" val="2343922862"/>
                    </a:ext>
                  </a:extLst>
                </a:gridCol>
                <a:gridCol w="2157984">
                  <a:extLst>
                    <a:ext uri="{9D8B030D-6E8A-4147-A177-3AD203B41FA5}">
                      <a16:colId xmlns:a16="http://schemas.microsoft.com/office/drawing/2014/main" val="1654416041"/>
                    </a:ext>
                  </a:extLst>
                </a:gridCol>
                <a:gridCol w="2053884">
                  <a:extLst>
                    <a:ext uri="{9D8B030D-6E8A-4147-A177-3AD203B41FA5}">
                      <a16:colId xmlns:a16="http://schemas.microsoft.com/office/drawing/2014/main" val="2145941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 Types / C++ Types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From Python Types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 Python Types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9481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[unsigned] char, [unsigned] short </a:t>
                      </a:r>
                      <a:br>
                        <a:rPr lang="en-US" dirty="0"/>
                      </a:br>
                      <a:r>
                        <a:rPr lang="en-US" dirty="0"/>
                        <a:t>int, long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int, long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8957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[unsigned] Int, long, long </a:t>
                      </a:r>
                      <a:r>
                        <a:rPr lang="en-US" dirty="0" err="1"/>
                        <a:t>long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int, long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478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float, double, long double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int, long, float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4123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struct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dict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2181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std::vector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iterable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41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std::string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iterable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bytes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718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std::set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iterable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647028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5D091F1-4767-4F6B-858A-1DA72827A0EA}"/>
              </a:ext>
            </a:extLst>
          </p:cNvPr>
          <p:cNvSpPr txBox="1"/>
          <p:nvPr/>
        </p:nvSpPr>
        <p:spPr>
          <a:xfrm>
            <a:off x="488831" y="4133394"/>
            <a:ext cx="7987636" cy="588030"/>
          </a:xfrm>
          <a:prstGeom prst="rect">
            <a:avLst/>
          </a:prstGeom>
          <a:noFill/>
        </p:spPr>
        <p:txBody>
          <a:bodyPr wrap="none" lIns="0" rtlCol="0">
            <a:no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Calibri"/>
                <a:cs typeface="Calibri"/>
              </a:rPr>
              <a:t>PS: You can also define C++ class in </a:t>
            </a:r>
            <a:r>
              <a:rPr lang="en-US" dirty="0" err="1">
                <a:solidFill>
                  <a:schemeClr val="tx1"/>
                </a:solidFill>
                <a:latin typeface="Calibri"/>
                <a:cs typeface="Calibri"/>
              </a:rPr>
              <a:t>Cython</a:t>
            </a:r>
            <a:r>
              <a:rPr lang="en-US" dirty="0">
                <a:solidFill>
                  <a:schemeClr val="tx1"/>
                </a:solidFill>
                <a:latin typeface="Calibri"/>
                <a:cs typeface="Calibri"/>
              </a:rPr>
              <a:t> to use in Python</a:t>
            </a:r>
            <a:br>
              <a:rPr lang="en-US" dirty="0">
                <a:solidFill>
                  <a:schemeClr val="tx1"/>
                </a:solidFill>
                <a:latin typeface="Calibri"/>
                <a:cs typeface="Calibri"/>
              </a:rPr>
            </a:br>
            <a:r>
              <a:rPr lang="en-US" dirty="0">
                <a:solidFill>
                  <a:schemeClr val="tx1"/>
                </a:solidFill>
                <a:latin typeface="Calibri"/>
                <a:cs typeface="Calibri"/>
                <a:hlinkClick r:id="rId2"/>
              </a:rPr>
              <a:t>https://cython.readthedocs.io/en/latest/src/userguide/wrapping_CPlusPlus.html</a:t>
            </a:r>
            <a:endParaRPr lang="en-US" dirty="0">
              <a:solidFill>
                <a:schemeClr val="tx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9472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07CEB-18E0-7447-9FA2-64711208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Cython</a:t>
            </a:r>
            <a:r>
              <a:rPr lang="en-US" dirty="0"/>
              <a:t> in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9A9B0-7AFE-AE4C-842F-2CEAA5ABD3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In </a:t>
            </a:r>
            <a:r>
              <a:rPr lang="en-US" sz="2800" dirty="0" err="1"/>
              <a:t>Jupyter</a:t>
            </a:r>
            <a:r>
              <a:rPr lang="en-US" sz="2800" dirty="0"/>
              <a:t> Notebook, we can use the following two magic commands to write </a:t>
            </a:r>
            <a:r>
              <a:rPr lang="en-US" sz="2800" dirty="0" err="1"/>
              <a:t>Cython</a:t>
            </a:r>
            <a:endParaRPr lang="en-US" sz="2800" dirty="0"/>
          </a:p>
          <a:p>
            <a:pPr lvl="1"/>
            <a:r>
              <a:rPr lang="en-US" sz="2400" dirty="0"/>
              <a:t>%</a:t>
            </a:r>
            <a:r>
              <a:rPr lang="en-US" sz="2400" dirty="0" err="1"/>
              <a:t>load_ext</a:t>
            </a:r>
            <a:r>
              <a:rPr lang="en-US" sz="2400" dirty="0"/>
              <a:t> </a:t>
            </a:r>
            <a:r>
              <a:rPr lang="en-US" sz="2400" dirty="0" err="1"/>
              <a:t>Cython</a:t>
            </a:r>
            <a:endParaRPr lang="en-US" sz="2400" dirty="0"/>
          </a:p>
          <a:p>
            <a:pPr lvl="1"/>
            <a:r>
              <a:rPr lang="en-US" sz="2400" dirty="0"/>
              <a:t>%%</a:t>
            </a:r>
            <a:r>
              <a:rPr lang="en-US" sz="2400" dirty="0" err="1"/>
              <a:t>cython</a:t>
            </a:r>
            <a:endParaRPr lang="en-US" sz="24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66057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1AA28-0089-0B4D-949F-63FB6260C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Fibonacci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C847892-F1C3-3944-AFF5-A681ACDAC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%%</a:t>
            </a:r>
            <a:r>
              <a:rPr lang="en-US" sz="20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cython</a:t>
            </a:r>
            <a:endParaRPr lang="en-US" sz="20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def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(n):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if n &lt; 2: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return n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a, b,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= 0, 1, 2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while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&lt;= n: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a, b = b, a + b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+= 1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return b</a:t>
            </a:r>
            <a:endParaRPr lang="en-US" sz="36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97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C0E0-3EF1-8648-A158-7D7B4A0A7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Fibonacci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50C385-8280-9C4A-B905-9AF898D01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%%</a:t>
            </a:r>
            <a:r>
              <a:rPr lang="en-US" sz="20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cython</a:t>
            </a:r>
            <a:endParaRPr lang="en-US" sz="20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cpdef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fib_cpdef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(long n):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if n &lt; 2: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return n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long a = 0, b = 1,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= 2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while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&lt;= n: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a, b = b, a + b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+= 1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return b</a:t>
            </a:r>
            <a:endParaRPr lang="en-US" sz="36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01131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C0E0-3EF1-8648-A158-7D7B4A0A7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Fibonacci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50C385-8280-9C4A-B905-9AF898D01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%%</a:t>
            </a:r>
            <a:r>
              <a:rPr lang="en-US" sz="20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cython</a:t>
            </a:r>
            <a:endParaRPr lang="en-US" sz="20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cpdef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fib_cpdef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(long n):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if n &lt; 2: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return n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cdef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long a = 0, b = 1,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= 2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while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&lt;= n: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a, b = b, a + b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</a:t>
            </a:r>
            <a:r>
              <a:rPr lang="en-US" sz="20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+= 1</a:t>
            </a:r>
          </a:p>
          <a:p>
            <a:pPr marL="0" indent="0">
              <a:buNone/>
            </a:pPr>
            <a:r>
              <a:rPr lang="en-US" sz="20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return b</a:t>
            </a:r>
            <a:endParaRPr lang="en-US" sz="36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602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874C3-9D41-184A-A188-8CD399071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137160"/>
            <a:ext cx="8004175" cy="766120"/>
          </a:xfrm>
        </p:spPr>
        <p:txBody>
          <a:bodyPr/>
          <a:lstStyle/>
          <a:p>
            <a:r>
              <a:rPr lang="en-US" dirty="0"/>
              <a:t>Python is Slow…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A6630-F706-454B-A97B-083DC8685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slow is Python?</a:t>
            </a:r>
          </a:p>
          <a:p>
            <a:r>
              <a:rPr lang="en-US" dirty="0"/>
              <a:t>Why Python is so popular?</a:t>
            </a:r>
          </a:p>
          <a:p>
            <a:r>
              <a:rPr lang="en-US" dirty="0"/>
              <a:t>How could we get better performance?</a:t>
            </a:r>
          </a:p>
          <a:p>
            <a:r>
              <a:rPr lang="en-US" dirty="0"/>
              <a:t>Secret Topic 😀</a:t>
            </a:r>
          </a:p>
        </p:txBody>
      </p:sp>
    </p:spTree>
    <p:extLst>
      <p:ext uri="{BB962C8B-B14F-4D97-AF65-F5344CB8AC3E}">
        <p14:creationId xmlns:p14="http://schemas.microsoft.com/office/powerpoint/2010/main" val="2525651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C0E0-3EF1-8648-A158-7D7B4A0A7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Fibonacci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50C385-8280-9C4A-B905-9AF898D01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%%</a:t>
            </a:r>
            <a:r>
              <a:rPr lang="en-US" sz="16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cython</a:t>
            </a:r>
            <a:endParaRPr lang="en-US" sz="1600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  <a:p>
            <a:pPr marL="0" indent="0">
              <a:buNone/>
            </a:pP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cdef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fib_inner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(long n):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cdef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long a = 0, b = 1,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= 2, swap = 0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while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&lt;= n: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a, b = b, a + b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+= 1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return b</a:t>
            </a:r>
          </a:p>
          <a:p>
            <a:pPr marL="0" indent="0">
              <a:buNone/>
            </a:pPr>
            <a:endParaRPr lang="en-US" sz="1600" b="1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def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fib_cdef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int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n):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if n &lt; 2: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    return n</a:t>
            </a:r>
          </a:p>
          <a:p>
            <a:pPr marL="0" indent="0">
              <a:buNone/>
            </a:pP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   return </a:t>
            </a:r>
            <a:r>
              <a:rPr lang="en-US" sz="1600" b="1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fib_inner</a:t>
            </a:r>
            <a:r>
              <a:rPr lang="en-US" sz="1600" b="1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(n)</a:t>
            </a:r>
            <a:endParaRPr lang="en-US" dirty="0">
              <a:latin typeface="Noto Mono for Powerline" panose="020B0609030804020204" pitchFamily="49" charset="0"/>
              <a:ea typeface="Noto Mono for Powerline" panose="020B0609030804020204" pitchFamily="49" charset="0"/>
              <a:cs typeface="Noto Mono for Powerline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671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9DC04-2694-3846-AAB9-0AB807D19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Fibonacci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61D370-7363-0F44-A8E7-5E4D3A5852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3796929"/>
              </p:ext>
            </p:extLst>
          </p:nvPr>
        </p:nvGraphicFramePr>
        <p:xfrm>
          <a:off x="1445155" y="2530475"/>
          <a:ext cx="6003132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01044">
                  <a:extLst>
                    <a:ext uri="{9D8B030D-6E8A-4147-A177-3AD203B41FA5}">
                      <a16:colId xmlns:a16="http://schemas.microsoft.com/office/drawing/2014/main" val="3532296670"/>
                    </a:ext>
                  </a:extLst>
                </a:gridCol>
                <a:gridCol w="2001044">
                  <a:extLst>
                    <a:ext uri="{9D8B030D-6E8A-4147-A177-3AD203B41FA5}">
                      <a16:colId xmlns:a16="http://schemas.microsoft.com/office/drawing/2014/main" val="1898335351"/>
                    </a:ext>
                  </a:extLst>
                </a:gridCol>
                <a:gridCol w="2001044">
                  <a:extLst>
                    <a:ext uri="{9D8B030D-6E8A-4147-A177-3AD203B41FA5}">
                      <a16:colId xmlns:a16="http://schemas.microsoft.com/office/drawing/2014/main" val="4112011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Implementation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Std. Dev.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0886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Python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 µs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13.9 µs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9016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Cython</a:t>
                      </a:r>
                      <a:r>
                        <a:rPr lang="en-US" dirty="0"/>
                        <a:t> - def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94.4 µs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8.43 µs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0654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Cython</a:t>
                      </a:r>
                      <a:r>
                        <a:rPr lang="en-US" dirty="0"/>
                        <a:t> - </a:t>
                      </a:r>
                      <a:r>
                        <a:rPr lang="en-US" dirty="0" err="1"/>
                        <a:t>cpdef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6.74 µs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1.42 µs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252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Cython</a:t>
                      </a:r>
                      <a:r>
                        <a:rPr lang="en-US" dirty="0"/>
                        <a:t> - </a:t>
                      </a:r>
                      <a:r>
                        <a:rPr lang="en-US" dirty="0" err="1"/>
                        <a:t>cdef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6.72 µs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460 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0789610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6C80F41-5B87-C746-B660-7CF51E8DD081}"/>
              </a:ext>
            </a:extLst>
          </p:cNvPr>
          <p:cNvSpPr txBox="1">
            <a:spLocks/>
          </p:cNvSpPr>
          <p:nvPr/>
        </p:nvSpPr>
        <p:spPr bwMode="auto">
          <a:xfrm>
            <a:off x="922867" y="1530982"/>
            <a:ext cx="5461000" cy="797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»"/>
              <a:defRPr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18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%%</a:t>
            </a:r>
            <a:r>
              <a:rPr lang="en-US" sz="18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timeit</a:t>
            </a:r>
            <a:r>
              <a:rPr lang="en-US" sz="18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 –r 100 –n 10</a:t>
            </a:r>
          </a:p>
          <a:p>
            <a:pPr marL="0" indent="0">
              <a:buNone/>
            </a:pPr>
            <a:r>
              <a:rPr lang="en-US" sz="18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[</a:t>
            </a:r>
            <a:r>
              <a:rPr lang="en-US" sz="1800" dirty="0" err="1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fib_func</a:t>
            </a:r>
            <a:r>
              <a:rPr lang="en-US" sz="1800" dirty="0">
                <a:latin typeface="Noto Mono for Powerline" panose="020B0609030804020204" pitchFamily="49" charset="0"/>
                <a:ea typeface="Noto Mono for Powerline" panose="020B0609030804020204" pitchFamily="49" charset="0"/>
                <a:cs typeface="Noto Mono for Powerline" panose="020B0609030804020204" pitchFamily="49" charset="0"/>
              </a:rPr>
              <a:t>(x) for x in range(93)]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0911F9-0D0E-D84A-B1DF-A9D0AA0DFD8B}"/>
              </a:ext>
            </a:extLst>
          </p:cNvPr>
          <p:cNvSpPr txBox="1"/>
          <p:nvPr/>
        </p:nvSpPr>
        <p:spPr>
          <a:xfrm>
            <a:off x="573088" y="1040973"/>
            <a:ext cx="2116667" cy="541866"/>
          </a:xfrm>
          <a:prstGeom prst="rect">
            <a:avLst/>
          </a:prstGeom>
          <a:noFill/>
        </p:spPr>
        <p:txBody>
          <a:bodyPr wrap="none" lIns="0" rtlCol="0">
            <a:no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  <a:latin typeface="Calibri"/>
                <a:cs typeface="Calibri"/>
              </a:rPr>
              <a:t>Test Program:</a:t>
            </a:r>
          </a:p>
        </p:txBody>
      </p:sp>
    </p:spTree>
    <p:extLst>
      <p:ext uri="{BB962C8B-B14F-4D97-AF65-F5344CB8AC3E}">
        <p14:creationId xmlns:p14="http://schemas.microsoft.com/office/powerpoint/2010/main" val="28342756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90239-C3B6-405F-AEA8-F2EC35FFF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Cython</a:t>
            </a:r>
            <a:r>
              <a:rPr lang="en-US" dirty="0"/>
              <a:t> in Python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65AB4-0E3D-4922-A267-28E95419C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You can’t </a:t>
            </a:r>
            <a:r>
              <a:rPr lang="en-US" altLang="zh-TW" sz="2800" dirty="0"/>
              <a:t>directly </a:t>
            </a:r>
            <a:r>
              <a:rPr lang="en-US" sz="2800" dirty="0"/>
              <a:t>use </a:t>
            </a:r>
            <a:r>
              <a:rPr lang="en-US" sz="2800" dirty="0" err="1"/>
              <a:t>numpy</a:t>
            </a:r>
            <a:r>
              <a:rPr lang="en-US" sz="2800" dirty="0"/>
              <a:t> and </a:t>
            </a:r>
            <a:r>
              <a:rPr lang="en-US" sz="2800" dirty="0" err="1"/>
              <a:t>Cython</a:t>
            </a:r>
            <a:r>
              <a:rPr lang="en-US" sz="2800" dirty="0"/>
              <a:t> in </a:t>
            </a:r>
            <a:r>
              <a:rPr lang="en-US" sz="2800" i="1" dirty="0"/>
              <a:t>setup.py</a:t>
            </a:r>
            <a:r>
              <a:rPr lang="en-US" sz="2800" dirty="0"/>
              <a:t>. If there is no </a:t>
            </a:r>
            <a:r>
              <a:rPr lang="en-US" sz="2800" dirty="0" err="1"/>
              <a:t>numpy</a:t>
            </a:r>
            <a:r>
              <a:rPr lang="en-US" sz="2800" dirty="0"/>
              <a:t> and </a:t>
            </a:r>
            <a:r>
              <a:rPr lang="en-US" sz="2800" dirty="0" err="1"/>
              <a:t>Cython</a:t>
            </a:r>
            <a:r>
              <a:rPr lang="en-US" sz="2800" dirty="0"/>
              <a:t> when installation, it fails.</a:t>
            </a:r>
          </a:p>
          <a:p>
            <a:pPr lvl="1"/>
            <a:r>
              <a:rPr lang="en-US" sz="2400" dirty="0"/>
              <a:t>We need a hack! Example </a:t>
            </a:r>
            <a:r>
              <a:rPr lang="en-US" sz="2400" i="1" dirty="0"/>
              <a:t>setup.py</a:t>
            </a:r>
            <a:r>
              <a:rPr lang="en-US" sz="2400" dirty="0"/>
              <a:t>: </a:t>
            </a:r>
            <a:br>
              <a:rPr lang="en-US" sz="2400" dirty="0"/>
            </a:br>
            <a:r>
              <a:rPr lang="en-US" altLang="zh-TW" sz="2400" dirty="0">
                <a:hlinkClick r:id="rId2"/>
              </a:rPr>
              <a:t>mdlpdisc/setup.py at master · </a:t>
            </a:r>
            <a:r>
              <a:rPr lang="en-US" altLang="zh-TW" sz="2400" dirty="0" err="1">
                <a:hlinkClick r:id="rId2"/>
              </a:rPr>
              <a:t>ChingChuan</a:t>
            </a:r>
            <a:r>
              <a:rPr lang="en-US" altLang="zh-TW" sz="2400" dirty="0">
                <a:hlinkClick r:id="rId2"/>
              </a:rPr>
              <a:t>-Chen/</a:t>
            </a:r>
            <a:r>
              <a:rPr lang="en-US" altLang="zh-TW" sz="2400" dirty="0" err="1">
                <a:hlinkClick r:id="rId2"/>
              </a:rPr>
              <a:t>mdlpdisc</a:t>
            </a:r>
            <a:r>
              <a:rPr lang="en-US" altLang="zh-TW" sz="2400" dirty="0">
                <a:hlinkClick r:id="rId2"/>
              </a:rPr>
              <a:t> (github.com)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3128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E4E1-5393-B148-B9F2-FDA90163B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</a:t>
            </a:r>
            <a:r>
              <a:rPr lang="en-US" dirty="0" err="1"/>
              <a:t>mdlpdisc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91917-8B87-914E-8C5D-8A066FE34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Git Repository</a:t>
            </a:r>
          </a:p>
          <a:p>
            <a:pPr lvl="1"/>
            <a:r>
              <a:rPr lang="en-US" sz="2000" dirty="0">
                <a:hlinkClick r:id="rId2"/>
              </a:rPr>
              <a:t>https://github.com/ChingChuan-Chen/mdlpdisc</a:t>
            </a:r>
            <a:endParaRPr lang="en-US" sz="2000" dirty="0"/>
          </a:p>
          <a:p>
            <a:r>
              <a:rPr lang="en-US" sz="2400" dirty="0"/>
              <a:t>Recall</a:t>
            </a:r>
          </a:p>
          <a:p>
            <a:pPr lvl="1"/>
            <a:r>
              <a:rPr lang="en-US" sz="2000" dirty="0"/>
              <a:t>To </a:t>
            </a:r>
            <a:r>
              <a:rPr lang="en-US" altLang="zh-TW" sz="2000" dirty="0"/>
              <a:t>discretize the continuous-valued attributes into categorical ones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9DC7A4-EEB6-4D14-8B7F-69C81D1AC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699" y="2631755"/>
            <a:ext cx="4228983" cy="19841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EABC36-66A8-4419-AEDC-BC02848F1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344" y="2677120"/>
            <a:ext cx="3366355" cy="189343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275847" y="3416968"/>
            <a:ext cx="1347537" cy="162427"/>
          </a:xfrm>
          <a:prstGeom prst="rect">
            <a:avLst/>
          </a:prstGeom>
          <a:noFill/>
          <a:ln w="381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28627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84F59-6EC2-4D69-82E0-9B3755224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</a:t>
            </a:r>
            <a:r>
              <a:rPr lang="en-US" dirty="0" err="1"/>
              <a:t>mdlpdisc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5E57E-9306-4417-AA2E-AB2DA8533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Main changes are to engage with C++ files and OpenMP</a:t>
            </a:r>
            <a:endParaRPr lang="en-US" sz="2800" dirty="0"/>
          </a:p>
          <a:p>
            <a:pPr lvl="1"/>
            <a:r>
              <a:rPr lang="en-US" sz="2400" dirty="0"/>
              <a:t>Faster sorting two vectors</a:t>
            </a:r>
          </a:p>
          <a:p>
            <a:pPr lvl="1"/>
            <a:r>
              <a:rPr lang="en-US" sz="2400" dirty="0"/>
              <a:t>Calculate entropy parallelly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544C115-78BC-4F73-AF31-36FAD09DC1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1361184"/>
              </p:ext>
            </p:extLst>
          </p:nvPr>
        </p:nvGraphicFramePr>
        <p:xfrm>
          <a:off x="958412" y="2659174"/>
          <a:ext cx="6003132" cy="1478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79970">
                  <a:extLst>
                    <a:ext uri="{9D8B030D-6E8A-4147-A177-3AD203B41FA5}">
                      <a16:colId xmlns:a16="http://schemas.microsoft.com/office/drawing/2014/main" val="3532296670"/>
                    </a:ext>
                  </a:extLst>
                </a:gridCol>
                <a:gridCol w="1722118">
                  <a:extLst>
                    <a:ext uri="{9D8B030D-6E8A-4147-A177-3AD203B41FA5}">
                      <a16:colId xmlns:a16="http://schemas.microsoft.com/office/drawing/2014/main" val="1898335351"/>
                    </a:ext>
                  </a:extLst>
                </a:gridCol>
                <a:gridCol w="2001044">
                  <a:extLst>
                    <a:ext uri="{9D8B030D-6E8A-4147-A177-3AD203B41FA5}">
                      <a16:colId xmlns:a16="http://schemas.microsoft.com/office/drawing/2014/main" val="4112011143"/>
                    </a:ext>
                  </a:extLst>
                </a:gridCol>
              </a:tblGrid>
              <a:tr h="3466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Implementation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Std. Dev.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0886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Cython</a:t>
                      </a:r>
                      <a:r>
                        <a:rPr lang="en-US" dirty="0"/>
                        <a:t> – Original 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944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8.8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5825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Python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50.8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9016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Cython</a:t>
                      </a:r>
                      <a:r>
                        <a:rPr lang="en-US" dirty="0"/>
                        <a:t> – OpenMP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795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2.46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0654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4628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53E2B-841B-B840-957A-8BD09CFF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slow is Python?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38626-176E-254F-9D0A-3C5A780F4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Slow?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4CEDBB-E5D1-8647-91FC-EF99CAB61A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32" t="20120" r="7356" b="3981"/>
          <a:stretch/>
        </p:blipFill>
        <p:spPr>
          <a:xfrm>
            <a:off x="1524000" y="1693334"/>
            <a:ext cx="5596468" cy="29802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7173BB3-E57D-2C4E-B2A5-2177F72BC06A}"/>
              </a:ext>
            </a:extLst>
          </p:cNvPr>
          <p:cNvSpPr/>
          <p:nvPr/>
        </p:nvSpPr>
        <p:spPr>
          <a:xfrm>
            <a:off x="3920067" y="1693334"/>
            <a:ext cx="389466" cy="2870200"/>
          </a:xfrm>
          <a:prstGeom prst="rect">
            <a:avLst/>
          </a:prstGeom>
          <a:noFill/>
          <a:ln w="28575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D6C519-64B2-1B41-B22B-E31CC2B1B4E5}"/>
              </a:ext>
            </a:extLst>
          </p:cNvPr>
          <p:cNvSpPr/>
          <p:nvPr/>
        </p:nvSpPr>
        <p:spPr>
          <a:xfrm>
            <a:off x="3230222" y="2387084"/>
            <a:ext cx="2683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Why Python is so popular?</a:t>
            </a:r>
          </a:p>
        </p:txBody>
      </p:sp>
    </p:spTree>
    <p:extLst>
      <p:ext uri="{BB962C8B-B14F-4D97-AF65-F5344CB8AC3E}">
        <p14:creationId xmlns:p14="http://schemas.microsoft.com/office/powerpoint/2010/main" val="2861824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05A3-CB44-9F44-B269-11E15C98F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trend of Python in the TIOBE Index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4E25668-9B5F-144C-8FB9-63C31563C2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744446"/>
              </p:ext>
            </p:extLst>
          </p:nvPr>
        </p:nvGraphicFramePr>
        <p:xfrm>
          <a:off x="1583267" y="903280"/>
          <a:ext cx="5596468" cy="39655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98234">
                  <a:extLst>
                    <a:ext uri="{9D8B030D-6E8A-4147-A177-3AD203B41FA5}">
                      <a16:colId xmlns:a16="http://schemas.microsoft.com/office/drawing/2014/main" val="3093438483"/>
                    </a:ext>
                  </a:extLst>
                </a:gridCol>
                <a:gridCol w="2798234">
                  <a:extLst>
                    <a:ext uri="{9D8B030D-6E8A-4147-A177-3AD203B41FA5}">
                      <a16:colId xmlns:a16="http://schemas.microsoft.com/office/drawing/2014/main" val="916731313"/>
                    </a:ext>
                  </a:extLst>
                </a:gridCol>
              </a:tblGrid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Ranking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1960151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2020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9092036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2019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9833131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2018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192486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2017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3662012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2016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1429370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2016 May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9667997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2015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0184185"/>
                  </a:ext>
                </a:extLst>
              </a:tr>
              <a:tr h="4406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2014 June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381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5495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05A3-CB44-9F44-B269-11E15C98F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 is so popular?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A8B48-CDE9-554C-8578-F7428D68D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Productivity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FE7D2E-50FD-F643-B2D1-A5B7A1278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1" y="1752600"/>
            <a:ext cx="4586395" cy="283209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6AEBC20-C52E-EB45-91A4-A0CDF3023215}"/>
              </a:ext>
            </a:extLst>
          </p:cNvPr>
          <p:cNvSpPr>
            <a:spLocks noChangeAspect="1"/>
          </p:cNvSpPr>
          <p:nvPr/>
        </p:nvSpPr>
        <p:spPr>
          <a:xfrm>
            <a:off x="746100" y="3237983"/>
            <a:ext cx="397932" cy="397932"/>
          </a:xfrm>
          <a:prstGeom prst="ellipse">
            <a:avLst/>
          </a:prstGeom>
          <a:noFill/>
          <a:ln w="28575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C13322-3D9F-6743-9DA5-000D2BCE8369}"/>
              </a:ext>
            </a:extLst>
          </p:cNvPr>
          <p:cNvSpPr txBox="1"/>
          <p:nvPr/>
        </p:nvSpPr>
        <p:spPr>
          <a:xfrm>
            <a:off x="746100" y="3564206"/>
            <a:ext cx="677333" cy="364067"/>
          </a:xfrm>
          <a:prstGeom prst="rect">
            <a:avLst/>
          </a:prstGeom>
          <a:noFill/>
        </p:spPr>
        <p:txBody>
          <a:bodyPr wrap="none" lIns="0" rtlCol="0">
            <a:noAutofit/>
          </a:bodyPr>
          <a:lstStyle/>
          <a:p>
            <a:pPr algn="l"/>
            <a:r>
              <a:rPr lang="en-US" sz="1400" dirty="0">
                <a:solidFill>
                  <a:srgbClr val="FF0000"/>
                </a:solidFill>
                <a:latin typeface="Calibri"/>
                <a:cs typeface="Calibri"/>
              </a:rPr>
              <a:t>Python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76709A-6BD5-1847-BFB8-410F7100D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600" y="822284"/>
            <a:ext cx="3293533" cy="18606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4DE316-25A4-FB4F-973E-D75E55E9C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483" y="2901384"/>
            <a:ext cx="3318933" cy="187498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4AD0338-6C79-734F-8F28-B117FEBDF02A}"/>
              </a:ext>
            </a:extLst>
          </p:cNvPr>
          <p:cNvSpPr/>
          <p:nvPr/>
        </p:nvSpPr>
        <p:spPr>
          <a:xfrm>
            <a:off x="5054600" y="1430867"/>
            <a:ext cx="1049867" cy="152400"/>
          </a:xfrm>
          <a:prstGeom prst="rect">
            <a:avLst/>
          </a:prstGeom>
          <a:noFill/>
          <a:ln w="28575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CA1587-9A6A-3048-867F-11B0C44AC873}"/>
              </a:ext>
            </a:extLst>
          </p:cNvPr>
          <p:cNvSpPr/>
          <p:nvPr/>
        </p:nvSpPr>
        <p:spPr>
          <a:xfrm>
            <a:off x="5088467" y="3449657"/>
            <a:ext cx="3191933" cy="186257"/>
          </a:xfrm>
          <a:prstGeom prst="rect">
            <a:avLst/>
          </a:prstGeom>
          <a:noFill/>
          <a:ln w="28575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94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1957943"/>
            <a:ext cx="6654801" cy="2530478"/>
          </a:xfrm>
        </p:spPr>
        <p:txBody>
          <a:bodyPr/>
          <a:lstStyle/>
          <a:p>
            <a:r>
              <a:rPr lang="en-US" dirty="0"/>
              <a:t>How could we get </a:t>
            </a:r>
            <a:br>
              <a:rPr lang="en-US" dirty="0"/>
            </a:br>
            <a:r>
              <a:rPr lang="en-US" dirty="0"/>
              <a:t>better performance in Python?</a:t>
            </a:r>
          </a:p>
        </p:txBody>
      </p:sp>
    </p:spTree>
    <p:extLst>
      <p:ext uri="{BB962C8B-B14F-4D97-AF65-F5344CB8AC3E}">
        <p14:creationId xmlns:p14="http://schemas.microsoft.com/office/powerpoint/2010/main" val="1242693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343EE-4B0A-9348-AFD7-C7019864F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Performance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C96AC-20B5-694F-BFC6-188FC440A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Rewrite Python Interpreter</a:t>
            </a:r>
          </a:p>
          <a:p>
            <a:pPr lvl="1"/>
            <a:r>
              <a:rPr lang="en-US" sz="2400" dirty="0" err="1"/>
              <a:t>PyPy</a:t>
            </a:r>
            <a:r>
              <a:rPr lang="en-US" sz="2400" dirty="0"/>
              <a:t> (</a:t>
            </a:r>
            <a:r>
              <a:rPr lang="en-US" sz="2400" dirty="0" err="1"/>
              <a:t>Psyco</a:t>
            </a:r>
            <a:r>
              <a:rPr lang="en-US" sz="2400" dirty="0"/>
              <a:t> 2) supported by Python Foundation</a:t>
            </a:r>
          </a:p>
          <a:p>
            <a:pPr lvl="2"/>
            <a:r>
              <a:rPr lang="en-US" sz="2000" dirty="0"/>
              <a:t>EU is the first sponsor</a:t>
            </a:r>
          </a:p>
          <a:p>
            <a:pPr lvl="1"/>
            <a:r>
              <a:rPr lang="en-US" sz="2400" dirty="0" err="1"/>
              <a:t>Pyjion</a:t>
            </a:r>
            <a:r>
              <a:rPr lang="en-US" sz="2400" dirty="0"/>
              <a:t> supported by Microsoft</a:t>
            </a:r>
          </a:p>
          <a:p>
            <a:pPr lvl="1"/>
            <a:r>
              <a:rPr lang="en-US" sz="2400" dirty="0" err="1"/>
              <a:t>Pyston</a:t>
            </a:r>
            <a:r>
              <a:rPr lang="en-US" sz="2400" dirty="0"/>
              <a:t> supported by Dropbox</a:t>
            </a:r>
          </a:p>
          <a:p>
            <a:pPr lvl="1"/>
            <a:r>
              <a:rPr lang="en-US" sz="2400" dirty="0" err="1"/>
              <a:t>Jython</a:t>
            </a:r>
            <a:r>
              <a:rPr lang="en-US" sz="2400" dirty="0"/>
              <a:t> supported by Python Foundation</a:t>
            </a:r>
          </a:p>
          <a:p>
            <a:pPr lvl="1"/>
            <a:r>
              <a:rPr lang="en-US" sz="2400" dirty="0" err="1"/>
              <a:t>IronPython</a:t>
            </a:r>
            <a:r>
              <a:rPr lang="en-US" sz="2400" dirty="0"/>
              <a:t> supported by Microsoft</a:t>
            </a:r>
          </a:p>
          <a:p>
            <a:pPr lvl="1"/>
            <a:r>
              <a:rPr lang="en-US" sz="2400" dirty="0" err="1"/>
              <a:t>RustPython</a:t>
            </a:r>
            <a:r>
              <a:rPr lang="en-US" sz="2400" dirty="0"/>
              <a:t>: </a:t>
            </a:r>
            <a:r>
              <a:rPr lang="en-US" sz="2400" dirty="0">
                <a:hlinkClick r:id="rId2"/>
              </a:rPr>
              <a:t>https://rustpython.github.io/demo/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244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DC757-6D2F-5544-A211-403E23D6A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Performance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AC285-2024-A64B-85D7-F999ED544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Introduce LLVM JIT compiler</a:t>
            </a:r>
          </a:p>
          <a:p>
            <a:pPr lvl="1"/>
            <a:r>
              <a:rPr lang="en-US" sz="2400" dirty="0" err="1"/>
              <a:t>Numba</a:t>
            </a:r>
            <a:r>
              <a:rPr lang="en-US" sz="2400" dirty="0"/>
              <a:t> (based on </a:t>
            </a:r>
            <a:r>
              <a:rPr lang="en-US" sz="2400" dirty="0" err="1"/>
              <a:t>llvmlite</a:t>
            </a:r>
            <a:r>
              <a:rPr lang="en-US" sz="2400" dirty="0"/>
              <a:t>)</a:t>
            </a:r>
          </a:p>
          <a:p>
            <a:r>
              <a:rPr lang="en-US" sz="2800" dirty="0"/>
              <a:t>FFI</a:t>
            </a:r>
          </a:p>
          <a:p>
            <a:pPr lvl="1"/>
            <a:r>
              <a:rPr lang="en-US" sz="2400" dirty="0"/>
              <a:t>Rust</a:t>
            </a:r>
          </a:p>
          <a:p>
            <a:pPr lvl="1"/>
            <a:r>
              <a:rPr lang="en-US" sz="2400" dirty="0"/>
              <a:t>Golang</a:t>
            </a:r>
          </a:p>
          <a:p>
            <a:pPr lvl="1"/>
            <a:r>
              <a:rPr lang="en-US" sz="2400" dirty="0"/>
              <a:t>Java / Kotlin / Scala</a:t>
            </a:r>
          </a:p>
          <a:p>
            <a:pPr lvl="1"/>
            <a:r>
              <a:rPr lang="en-US" sz="2400" dirty="0"/>
              <a:t>Julia</a:t>
            </a:r>
          </a:p>
          <a:p>
            <a:r>
              <a:rPr lang="en-US" sz="2800" dirty="0"/>
              <a:t>C/C++ support</a:t>
            </a:r>
          </a:p>
        </p:txBody>
      </p:sp>
    </p:spTree>
    <p:extLst>
      <p:ext uri="{BB962C8B-B14F-4D97-AF65-F5344CB8AC3E}">
        <p14:creationId xmlns:p14="http://schemas.microsoft.com/office/powerpoint/2010/main" val="1161392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Cython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250375"/>
      </p:ext>
    </p:extLst>
  </p:cSld>
  <p:clrMapOvr>
    <a:masterClrMapping/>
  </p:clrMapOvr>
</p:sld>
</file>

<file path=ppt/theme/theme1.xml><?xml version="1.0" encoding="utf-8"?>
<a:theme xmlns:a="http://schemas.openxmlformats.org/drawingml/2006/main" name="PPT_Corporate_Template_150506">
  <a:themeElements>
    <a:clrScheme name="TM Final">
      <a:dk1>
        <a:srgbClr val="4D4D4F"/>
      </a:dk1>
      <a:lt1>
        <a:srgbClr val="FFFFFF"/>
      </a:lt1>
      <a:dk2>
        <a:srgbClr val="D71920"/>
      </a:dk2>
      <a:lt2>
        <a:srgbClr val="B01116"/>
      </a:lt2>
      <a:accent1>
        <a:srgbClr val="E6E7E8"/>
      </a:accent1>
      <a:accent2>
        <a:srgbClr val="F57B20"/>
      </a:accent2>
      <a:accent3>
        <a:srgbClr val="D60C8C"/>
      </a:accent3>
      <a:accent4>
        <a:srgbClr val="00A4E4"/>
      </a:accent4>
      <a:accent5>
        <a:srgbClr val="00467F"/>
      </a:accent5>
      <a:accent6>
        <a:srgbClr val="00A94F"/>
      </a:accent6>
      <a:hlink>
        <a:srgbClr val="B01116"/>
      </a:hlink>
      <a:folHlink>
        <a:srgbClr val="D7192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75000"/>
            </a:schemeClr>
          </a:solidFill>
          <a:prstDash val="sysDot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noAutofit/>
      </a:bodyPr>
      <a:lstStyle>
        <a:defPPr algn="l">
          <a:defRPr sz="2400" dirty="0">
            <a:solidFill>
              <a:schemeClr val="tx1"/>
            </a:solidFill>
            <a:latin typeface="Calibri"/>
            <a:cs typeface="Calibri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M_Corporate_PPT_Template_v3.0" id="{CF5A6C6B-DCA5-6A46-AA36-9F51B21DF453}" vid="{D4CCF9B2-A650-744F-B57E-0385A94405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PPT_Corporate_Template_150506</Template>
  <TotalTime>19117</TotalTime>
  <Words>964</Words>
  <Application>Microsoft Office PowerPoint</Application>
  <PresentationFormat>On-screen Show (16:9)</PresentationFormat>
  <Paragraphs>198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Noto Mono for Powerline</vt:lpstr>
      <vt:lpstr>Arial</vt:lpstr>
      <vt:lpstr>Calibri</vt:lpstr>
      <vt:lpstr>PPT_Corporate_Template_150506</vt:lpstr>
      <vt:lpstr>Even Though Python is Slow</vt:lpstr>
      <vt:lpstr>Python is Slow… </vt:lpstr>
      <vt:lpstr>How slow is Python?</vt:lpstr>
      <vt:lpstr>The trend of Python in the TIOBE Index</vt:lpstr>
      <vt:lpstr>Why Python is so popular?</vt:lpstr>
      <vt:lpstr>How could we get  better performance in Python?</vt:lpstr>
      <vt:lpstr>Better Performance in Python</vt:lpstr>
      <vt:lpstr>Better Performance in Python</vt:lpstr>
      <vt:lpstr>Introduction to Cython</vt:lpstr>
      <vt:lpstr>Pronunciation of Cython</vt:lpstr>
      <vt:lpstr>Describe Cython in One Sentence</vt:lpstr>
      <vt:lpstr>Cython Files</vt:lpstr>
      <vt:lpstr>Cython Syntax – Variable Declaration</vt:lpstr>
      <vt:lpstr>Cython Syntax – Function Declaration</vt:lpstr>
      <vt:lpstr>Type Conversion Between Python and Cython</vt:lpstr>
      <vt:lpstr>Using Cython in Jupyter Notebook</vt:lpstr>
      <vt:lpstr>Example - Fibonacci</vt:lpstr>
      <vt:lpstr>Example - Fibonacci</vt:lpstr>
      <vt:lpstr>Example - Fibonacci</vt:lpstr>
      <vt:lpstr>Example - Fibonacci</vt:lpstr>
      <vt:lpstr>Example - Fibonacci</vt:lpstr>
      <vt:lpstr>Using Cython in Python Module</vt:lpstr>
      <vt:lpstr>Case Study: mdlpdisc</vt:lpstr>
      <vt:lpstr>Case Study: mdlpdisc</vt:lpstr>
    </vt:vector>
  </TitlesOfParts>
  <Manager/>
  <Company>Trend Micro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Trend Micro</dc:creator>
  <cp:keywords/>
  <dc:description/>
  <cp:lastModifiedBy>慶全 陳</cp:lastModifiedBy>
  <cp:revision>162</cp:revision>
  <cp:lastPrinted>2014-12-02T16:05:38Z</cp:lastPrinted>
  <dcterms:created xsi:type="dcterms:W3CDTF">2019-02-27T23:19:28Z</dcterms:created>
  <dcterms:modified xsi:type="dcterms:W3CDTF">2022-05-02T12:49:37Z</dcterms:modified>
  <cp:category/>
</cp:coreProperties>
</file>

<file path=docProps/thumbnail.jpeg>
</file>